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91" r:id="rId3"/>
    <p:sldId id="298" r:id="rId4"/>
    <p:sldId id="299" r:id="rId5"/>
    <p:sldId id="292" r:id="rId6"/>
    <p:sldId id="294" r:id="rId7"/>
    <p:sldId id="295" r:id="rId8"/>
    <p:sldId id="312" r:id="rId9"/>
    <p:sldId id="315" r:id="rId10"/>
    <p:sldId id="314" r:id="rId11"/>
    <p:sldId id="316" r:id="rId12"/>
    <p:sldId id="317" r:id="rId13"/>
    <p:sldId id="318" r:id="rId14"/>
    <p:sldId id="319" r:id="rId15"/>
    <p:sldId id="300" r:id="rId16"/>
    <p:sldId id="302" r:id="rId17"/>
    <p:sldId id="301" r:id="rId18"/>
    <p:sldId id="304" r:id="rId19"/>
    <p:sldId id="290" r:id="rId20"/>
    <p:sldId id="288" r:id="rId21"/>
    <p:sldId id="293" r:id="rId22"/>
    <p:sldId id="289" r:id="rId23"/>
    <p:sldId id="320" r:id="rId24"/>
    <p:sldId id="321" r:id="rId25"/>
    <p:sldId id="322" r:id="rId26"/>
    <p:sldId id="323" r:id="rId27"/>
    <p:sldId id="281" r:id="rId28"/>
    <p:sldId id="266" r:id="rId29"/>
    <p:sldId id="311" r:id="rId30"/>
    <p:sldId id="265" r:id="rId31"/>
    <p:sldId id="270" r:id="rId32"/>
    <p:sldId id="324" r:id="rId33"/>
    <p:sldId id="269" r:id="rId34"/>
    <p:sldId id="325" r:id="rId35"/>
    <p:sldId id="282" r:id="rId36"/>
    <p:sldId id="261" r:id="rId37"/>
    <p:sldId id="271" r:id="rId38"/>
    <p:sldId id="268" r:id="rId39"/>
    <p:sldId id="272" r:id="rId40"/>
    <p:sldId id="273" r:id="rId41"/>
    <p:sldId id="274" r:id="rId42"/>
    <p:sldId id="326" r:id="rId43"/>
    <p:sldId id="275" r:id="rId44"/>
    <p:sldId id="276" r:id="rId45"/>
    <p:sldId id="277" r:id="rId46"/>
    <p:sldId id="278" r:id="rId47"/>
    <p:sldId id="279" r:id="rId48"/>
    <p:sldId id="280" r:id="rId49"/>
    <p:sldId id="327" r:id="rId50"/>
    <p:sldId id="328" r:id="rId51"/>
    <p:sldId id="329" r:id="rId52"/>
    <p:sldId id="334" r:id="rId53"/>
    <p:sldId id="332" r:id="rId54"/>
    <p:sldId id="333" r:id="rId55"/>
    <p:sldId id="335" r:id="rId56"/>
    <p:sldId id="336" r:id="rId57"/>
    <p:sldId id="330" r:id="rId58"/>
    <p:sldId id="308" r:id="rId5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35" autoAdjust="0"/>
    <p:restoredTop sz="86333" autoAdjust="0"/>
  </p:normalViewPr>
  <p:slideViewPr>
    <p:cSldViewPr>
      <p:cViewPr varScale="1">
        <p:scale>
          <a:sx n="46" d="100"/>
          <a:sy n="46" d="100"/>
        </p:scale>
        <p:origin x="-90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081B4B4-D9EE-4C77-9B42-37DAF547B7B6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21B384A-098B-4CD5-A954-9A7D8571BB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B384A-098B-4CD5-A954-9A7D8571BB83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B384A-098B-4CD5-A954-9A7D8571BB8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8294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B384A-098B-4CD5-A954-9A7D8571BB83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284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B384A-098B-4CD5-A954-9A7D8571BB83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945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B384A-098B-4CD5-A954-9A7D8571BB83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8118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23C64C-7B68-4F87-A6CB-0F9F6FE7437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079A19D8-6222-4352-97B0-9400B83860AA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760CA8-4327-466E-8AAA-21B7E8F45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AD029-7211-44D8-BB39-46748D68EEEE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06F99-EC39-44A1-B0A2-D278478B4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CA767-C20D-42D0-BDBA-9476E4DC505D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2F004-D23C-4533-B1EB-6111410675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4F151-7C05-44C1-94B8-E93A88498031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7D373-2132-42F4-9B56-80CDCE4FC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9D50C-2EDB-45ED-BBF9-D6A029B04F7C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636F7-BB18-4068-83CB-7A50DB0488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E4352-4113-40CA-A4AB-6EA5A49177F1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9B2F1-2020-4E4D-A68D-54A4CBCA0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D538F-2D6A-4B98-B6D2-16E119919C4E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8949C22-FEE1-4CA5-B439-2A49F6F2CE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40C30-A870-493E-BEA9-E4D5BD41076E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0735C-41B0-4921-B568-760748B8C0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4D0D1-CB86-46B2-8747-7E910CBEFB96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9EC8D-C6BF-4ACA-AA0E-58847118D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AD5A813-43CD-4F47-8523-138A00867115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69A21D79-A084-4CA3-A371-466F1817D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7A5AE480-7E7E-48F8-BA8B-F1572EF1C6A6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B95CED33-10A5-4C64-9874-E4194A03C4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B3ACF37-A18F-4F24-BF96-86AFD5E85437}" type="datetimeFigureOut">
              <a:rPr lang="ru-RU"/>
              <a:pPr>
                <a:defRPr/>
              </a:pPr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0ACF69C-D85B-4095-B255-EFDAA2E92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0" r:id="rId4"/>
    <p:sldLayoutId id="2147483738" r:id="rId5"/>
    <p:sldLayoutId id="2147483731" r:id="rId6"/>
    <p:sldLayoutId id="2147483732" r:id="rId7"/>
    <p:sldLayoutId id="2147483739" r:id="rId8"/>
    <p:sldLayoutId id="2147483740" r:id="rId9"/>
    <p:sldLayoutId id="2147483733" r:id="rId10"/>
    <p:sldLayoutId id="2147483734" r:id="rId11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357166"/>
            <a:ext cx="8929718" cy="1071570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Курганский институт железнодорожного транспорта –                          филиал ФГБОУ ВО </a:t>
            </a:r>
            <a:b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«Уральский государственный университет путей сообщения»                       в г. Кургане</a:t>
            </a: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2714620"/>
            <a:ext cx="8929718" cy="3500462"/>
          </a:xfrm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ИСТОРИЯ  </a:t>
            </a:r>
            <a:b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учебного заведения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 музейных экспонатах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14414" y="1643050"/>
            <a:ext cx="6858048" cy="5714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КИЖТ  УрГУПС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332656"/>
            <a:ext cx="2818656" cy="792088"/>
          </a:xfrm>
          <a:solidFill>
            <a:schemeClr val="tx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Паровозное депо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62848"/>
            <a:ext cx="5110972" cy="3737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212976"/>
            <a:ext cx="5408630" cy="35033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4516" y="4882319"/>
            <a:ext cx="2646878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lumMod val="75000"/>
                  </a:srgb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+mj-ea"/>
                <a:cs typeface="+mj-cs"/>
              </a:rPr>
              <a:t>Здание вокзала</a:t>
            </a:r>
          </a:p>
          <a:p>
            <a:r>
              <a:rPr lang="ru-RU" sz="2400" b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lumMod val="75000"/>
                  </a:srgb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+mj-ea"/>
                <a:cs typeface="+mj-cs"/>
              </a:rPr>
              <a:t>    ст. Курган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4413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132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3006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открыто железнодорожное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училище для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подготовки рабочих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кадров </a:t>
            </a:r>
          </a:p>
          <a:p>
            <a:pPr marL="65087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28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сожалению, пока имеются лишь косвенные данные, подтверждающие существование </a:t>
            </a:r>
            <a:r>
              <a:rPr lang="ru-RU" sz="28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училища </a:t>
            </a:r>
            <a:r>
              <a:rPr lang="ru-RU" sz="28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технических классов  при станции Курган (публикации </a:t>
            </a:r>
            <a:r>
              <a:rPr lang="ru-RU" sz="2800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курганских </a:t>
            </a:r>
            <a:r>
              <a:rPr lang="ru-RU" sz="28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историков – краеведов). Поиск документов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продолжается.                              Так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начиналась история железнодорожного образования земли 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Курганской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16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точкой  отсчёта является открытие в 1926 году при Курганском паровозном депо Школы Бригадного ученичества  (ШБУ) для подготовки кадров машинистов, помощников и слесарей по ремонту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паровозов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5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047601"/>
            <a:ext cx="7571184" cy="4788282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Кадры строителей, так необходимых развивающейся железной дороге,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в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1930-1931 годах готовили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Стройуч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школа ФЗУ. Открытый в 1932 году Учебный комбинат объединил эти учебные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заведения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20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507288" cy="5474080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1935 году открылась Курганская техническая школа, где начали обучение 150 учащихся: будущие паровозные машинисты, дежурные по станции, дорожные мастера.  Именно на базе КТШ в 1940 году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открылось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железнодорожное училище №5,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которое,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образования Курганской области в 1943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году, 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получило №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8087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                   НАЧАЛО</a:t>
            </a:r>
            <a:br>
              <a:rPr lang="ru-RU" sz="4000" b="1" dirty="0" smtClean="0"/>
            </a:br>
            <a:r>
              <a:rPr lang="ru-RU" sz="4000" b="1" dirty="0" smtClean="0"/>
              <a:t> МУЗЕЙНОЙ ЭКСПОЗИЦИИ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7686" y="1785926"/>
            <a:ext cx="4786314" cy="4668882"/>
          </a:xfrm>
        </p:spPr>
        <p:txBody>
          <a:bodyPr/>
          <a:lstStyle/>
          <a:p>
            <a:r>
              <a:rPr lang="ru-RU" sz="2400" b="1" dirty="0" smtClean="0"/>
              <a:t>Экспозицию музея открывает довоенный период </a:t>
            </a:r>
          </a:p>
          <a:p>
            <a:pPr>
              <a:buNone/>
            </a:pPr>
            <a:r>
              <a:rPr lang="ru-RU" sz="2400" b="1" dirty="0" smtClean="0"/>
              <a:t>     Первые преподаватели, первые выпускники.           Со старых  снимков смотрят на нас строгие юноши, которые вынесут на своих плечах все тяготы военных лет </a:t>
            </a:r>
          </a:p>
          <a:p>
            <a:endParaRPr lang="ru-RU" sz="2400" dirty="0"/>
          </a:p>
        </p:txBody>
      </p:sp>
      <p:pic>
        <p:nvPicPr>
          <p:cNvPr id="4" name="Picture 2" descr="C:\Documents and Settings\User\Рабочий стол\IMG_33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4027352" cy="5000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Великая Отечественная война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8186766" cy="5026072"/>
          </a:xfrm>
        </p:spPr>
        <p:txBody>
          <a:bodyPr/>
          <a:lstStyle/>
          <a:p>
            <a:r>
              <a:rPr lang="ru-RU" b="1" dirty="0" smtClean="0"/>
              <a:t>Представлены материалы о выпускниках - Героях Советского Союза Н.И. </a:t>
            </a:r>
            <a:r>
              <a:rPr lang="ru-RU" b="1" dirty="0" err="1" smtClean="0"/>
              <a:t>Радионове</a:t>
            </a:r>
            <a:r>
              <a:rPr lang="ru-RU" b="1" dirty="0" smtClean="0"/>
              <a:t> и А.Е.Черёмухине, о жизни  училища             в эти трагические для нашей Родины годы. Тяжелая работа на базовых предприятиях по ремонту паровозов, вагонов, автотормозов, суровый быт учащихся, одежда, обувь, в которых ходили ребята, инструмент, изготовленный в учебных мастерских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C:\Documents and Settings\User\Рабочий стол\Музейная экспозиция КИЖТ\IMG_33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607751" cy="6143668"/>
          </a:xfrm>
          <a:prstGeom prst="rect">
            <a:avLst/>
          </a:prstGeom>
          <a:noFill/>
        </p:spPr>
      </p:pic>
      <p:pic>
        <p:nvPicPr>
          <p:cNvPr id="27651" name="Picture 3" descr="C:\Documents and Settings\User\Рабочий стол\Музейная экспозиция КИЖТ\IMG_3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428868"/>
            <a:ext cx="2643206" cy="3524275"/>
          </a:xfrm>
          <a:prstGeom prst="rect">
            <a:avLst/>
          </a:prstGeom>
          <a:noFill/>
        </p:spPr>
      </p:pic>
      <p:pic>
        <p:nvPicPr>
          <p:cNvPr id="27652" name="Picture 4" descr="C:\Documents and Settings\User\Рабочий стол\Музейная экспозиция КИЖТ\IMG_3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85727"/>
            <a:ext cx="4071966" cy="3053975"/>
          </a:xfrm>
          <a:prstGeom prst="rect">
            <a:avLst/>
          </a:prstGeom>
          <a:noFill/>
        </p:spPr>
      </p:pic>
      <p:pic>
        <p:nvPicPr>
          <p:cNvPr id="27653" name="Picture 5" descr="C:\Documents and Settings\User\Рабочий стол\Музейная экспозиция КИЖТ\IMG_33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4286256"/>
            <a:ext cx="2920992" cy="2190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3714728"/>
            <a:ext cx="2571768" cy="3143272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lvl="0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  </a:t>
            </a:r>
            <a:endParaRPr lang="ru-RU" sz="2000" dirty="0"/>
          </a:p>
        </p:txBody>
      </p:sp>
      <p:pic>
        <p:nvPicPr>
          <p:cNvPr id="4" name="Рисунок 3" descr="C:\Documents and Settings\User\Рабочий стол\фото\Радионовцы 040.jpg"/>
          <p:cNvPicPr/>
          <p:nvPr/>
        </p:nvPicPr>
        <p:blipFill>
          <a:blip r:embed="rId2" cstate="print"/>
          <a:srcRect l="34988" t="2878" r="19993" b="-108"/>
          <a:stretch>
            <a:fillRect/>
          </a:stretch>
        </p:blipFill>
        <p:spPr bwMode="auto">
          <a:xfrm>
            <a:off x="357158" y="1357298"/>
            <a:ext cx="2714644" cy="521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OShmakova\Рабочий стол\Значок КИЖТ железнодорожный институт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48" y="4410298"/>
            <a:ext cx="2447702" cy="244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OShmakova\Desktop\IMG_42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5107" y="4000504"/>
            <a:ext cx="2528893" cy="2857496"/>
          </a:xfrm>
          <a:prstGeom prst="rect">
            <a:avLst/>
          </a:prstGeom>
          <a:noFill/>
        </p:spPr>
      </p:pic>
      <p:pic>
        <p:nvPicPr>
          <p:cNvPr id="10" name="Рисунок 9" descr="C:\Documents and Settings\OShmakova\Рабочий стол\375px-Радионов_Николай_Иванович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14290"/>
            <a:ext cx="19442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OShmakova\Рабочий стол\Черемухин АЕ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88641"/>
            <a:ext cx="198072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642918"/>
            <a:ext cx="97334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357686" y="3143249"/>
            <a:ext cx="4786314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+mn-lt"/>
                <a:ea typeface="BatangChe" pitchFamily="49" charset="-127"/>
                <a:cs typeface="Times New Roman" pitchFamily="18" charset="0"/>
              </a:rPr>
              <a:t>                       ВЫПУСКНИКИ         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            </a:t>
            </a:r>
            <a:r>
              <a:rPr lang="ru-RU" b="1" dirty="0" smtClean="0">
                <a:solidFill>
                  <a:srgbClr val="C00000"/>
                </a:solidFill>
                <a:latin typeface="+mn-lt"/>
                <a:ea typeface="BatangChe" pitchFamily="49" charset="-127"/>
                <a:cs typeface="Times New Roman" pitchFamily="18" charset="0"/>
              </a:rPr>
              <a:t>Герои Советского Союза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+mn-lt"/>
                <a:ea typeface="BatangChe" pitchFamily="49" charset="-127"/>
                <a:cs typeface="Times New Roman" pitchFamily="18" charset="0"/>
              </a:rPr>
              <a:t>    Радионов Н.И.         Черёмухин А.Е.</a:t>
            </a:r>
            <a:r>
              <a:rPr lang="ru-RU" b="1" i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</a:br>
            <a:endParaRPr lang="ru-RU" i="1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214290"/>
            <a:ext cx="2786082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ea typeface="BatangChe" pitchFamily="49" charset="-127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+mn-lt"/>
                <a:ea typeface="BatangChe" pitchFamily="49" charset="-127"/>
                <a:cs typeface="Times New Roman" pitchFamily="18" charset="0"/>
              </a:rPr>
              <a:t>  МЫ ПОМНИМ!  </a:t>
            </a:r>
            <a:br>
              <a:rPr lang="ru-RU" b="1" dirty="0" smtClean="0">
                <a:solidFill>
                  <a:srgbClr val="C00000"/>
                </a:solidFill>
                <a:latin typeface="+mn-lt"/>
                <a:ea typeface="BatangChe" pitchFamily="49" charset="-127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+mn-lt"/>
                <a:ea typeface="BatangChe" pitchFamily="49" charset="-127"/>
                <a:cs typeface="Times New Roman" pitchFamily="18" charset="0"/>
              </a:rPr>
              <a:t>           МЫ ГОРДИМСЯ!</a:t>
            </a:r>
            <a:r>
              <a:rPr lang="ru-RU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</a:br>
            <a:endParaRPr lang="ru-RU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85728"/>
            <a:ext cx="5329246" cy="1380798"/>
          </a:xfrm>
          <a:solidFill>
            <a:schemeClr val="bg2">
              <a:lumMod val="20000"/>
              <a:lumOff val="80000"/>
            </a:schemeClr>
          </a:solidFill>
          <a:effectLst/>
        </p:spPr>
        <p:txBody>
          <a:bodyPr>
            <a:normAutofit/>
          </a:bodyPr>
          <a:lstStyle/>
          <a:p>
            <a:r>
              <a:rPr lang="ru-RU" sz="2400" b="1" dirty="0" smtClean="0"/>
              <a:t>  Бараки на территории ЖУ №1</a:t>
            </a:r>
            <a:br>
              <a:rPr lang="ru-RU" sz="2400" b="1" dirty="0" smtClean="0"/>
            </a:br>
            <a:r>
              <a:rPr lang="ru-RU" sz="2400" b="1" dirty="0" smtClean="0"/>
              <a:t>                 1943 г.</a:t>
            </a:r>
            <a:endParaRPr lang="ru-RU" sz="2400" b="1" dirty="0"/>
          </a:p>
        </p:txBody>
      </p:sp>
      <p:pic>
        <p:nvPicPr>
          <p:cNvPr id="4098" name="Picture 2" descr="C:\Documents and Settings\User\Рабочий стол\ВТ11 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2461217" cy="2977353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Безимени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3"/>
            <a:ext cx="8501122" cy="4457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              МУЗЕЙНАЯ ЭКСПОЗИЦИЯ</a:t>
            </a:r>
            <a:br>
              <a:rPr lang="ru-RU" sz="3200" b="1" dirty="0" smtClean="0"/>
            </a:br>
            <a:r>
              <a:rPr lang="ru-RU" sz="3200" b="1" dirty="0" smtClean="0"/>
              <a:t>                     ОБЩИЙ ВИД</a:t>
            </a:r>
            <a:endParaRPr lang="ru-RU" sz="3200" b="1" dirty="0"/>
          </a:p>
        </p:txBody>
      </p:sp>
      <p:pic>
        <p:nvPicPr>
          <p:cNvPr id="17410" name="Picture 2" descr="D:\музей\музей 2015\фото 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71612"/>
            <a:ext cx="7643866" cy="5095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Рабочий стол\Музейная экспозиция КИЖТ\IMG_3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143248"/>
            <a:ext cx="4540253" cy="340519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3929066"/>
            <a:ext cx="3000396" cy="92869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15082"/>
            <a:ext cx="542900" cy="239726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4282" y="357166"/>
          <a:ext cx="5143536" cy="3875426"/>
        </p:xfrm>
        <a:graphic>
          <a:graphicData uri="http://schemas.openxmlformats.org/presentationml/2006/ole">
            <p:oleObj spid="_x0000_s1029" name="Документ" r:id="rId4" imgW="5627974" imgH="4239798" progId="Word.Document.12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572132" y="642918"/>
            <a:ext cx="33575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j-lt"/>
              </a:rPr>
              <a:t>  Схема территории      </a:t>
            </a:r>
          </a:p>
          <a:p>
            <a:r>
              <a:rPr lang="ru-RU" sz="2000" b="1" dirty="0" smtClean="0">
                <a:latin typeface="+mj-lt"/>
              </a:rPr>
              <a:t>    ЖУ №1 40-50-х гг.     </a:t>
            </a:r>
          </a:p>
          <a:p>
            <a:r>
              <a:rPr lang="ru-RU" sz="2000" b="1" dirty="0" smtClean="0">
                <a:latin typeface="+mj-lt"/>
              </a:rPr>
              <a:t>            </a:t>
            </a:r>
            <a:r>
              <a:rPr lang="en-US" sz="2000" b="1" dirty="0" smtClean="0">
                <a:latin typeface="+mj-lt"/>
              </a:rPr>
              <a:t>XX </a:t>
            </a:r>
            <a:r>
              <a:rPr lang="ru-RU" sz="2000" b="1" dirty="0" smtClean="0">
                <a:latin typeface="+mj-lt"/>
              </a:rPr>
              <a:t>века</a:t>
            </a:r>
            <a:endParaRPr lang="ru-RU" sz="2000" b="1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929198"/>
            <a:ext cx="4214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j-lt"/>
              </a:rPr>
              <a:t>Макет территории ЖУ №1 </a:t>
            </a:r>
            <a:endParaRPr lang="ru-RU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5715016"/>
            <a:ext cx="6500858" cy="85725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/>
              <a:t>  </a:t>
            </a:r>
            <a:r>
              <a:rPr lang="ru-RU" sz="2400" b="1" dirty="0" smtClean="0"/>
              <a:t>Авторы макета – студенты группы П-21</a:t>
            </a:r>
            <a:endParaRPr lang="ru-RU" sz="2400" b="1" dirty="0"/>
          </a:p>
        </p:txBody>
      </p:sp>
      <p:pic>
        <p:nvPicPr>
          <p:cNvPr id="18434" name="Picture 2" descr="C:\Documents and Settings\User\Рабочий стол\Изображение 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85728"/>
            <a:ext cx="6953299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428604"/>
            <a:ext cx="3857620" cy="35719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 </a:t>
            </a:r>
            <a:endParaRPr lang="ru-RU" sz="2400" dirty="0"/>
          </a:p>
        </p:txBody>
      </p:sp>
      <p:pic>
        <p:nvPicPr>
          <p:cNvPr id="2050" name="Picture 2" descr="C:\Documents and Settings\User\Рабочий стол\Музейная экспозиция КИЖТ\фото для меопр\Безимени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140718" cy="3857628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Музейная экспозиция КИЖТ\IMG_3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857496"/>
            <a:ext cx="4992694" cy="374452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4643446"/>
            <a:ext cx="3286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   Макет комнаты     </a:t>
            </a:r>
          </a:p>
          <a:p>
            <a:r>
              <a:rPr lang="ru-RU" sz="2400" dirty="0" smtClean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      </a:t>
            </a:r>
            <a:r>
              <a:rPr lang="ru-RU" sz="2400" dirty="0" smtClean="0">
                <a:latin typeface="+mj-lt"/>
              </a:rPr>
              <a:t>общежития</a:t>
            </a:r>
            <a:endParaRPr lang="ru-RU" sz="2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0694" y="928670"/>
            <a:ext cx="342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          Комната </a:t>
            </a:r>
          </a:p>
          <a:p>
            <a:r>
              <a:rPr lang="ru-RU" sz="2400" dirty="0" smtClean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     </a:t>
            </a:r>
            <a:r>
              <a:rPr lang="ru-RU" sz="2400" dirty="0" smtClean="0">
                <a:latin typeface="+mj-lt"/>
              </a:rPr>
              <a:t>в </a:t>
            </a:r>
            <a:r>
              <a:rPr lang="ru-RU" sz="2400" dirty="0" smtClean="0">
                <a:latin typeface="+mj-lt"/>
              </a:rPr>
              <a:t>общежитии    </a:t>
            </a:r>
          </a:p>
          <a:p>
            <a:r>
              <a:rPr lang="ru-RU" sz="2400" dirty="0" smtClean="0">
                <a:latin typeface="+mj-lt"/>
              </a:rPr>
              <a:t>   военного времени </a:t>
            </a:r>
            <a:endParaRPr lang="ru-RU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6187314"/>
          </a:xfrm>
        </p:spPr>
        <p:txBody>
          <a:bodyPr/>
          <a:lstStyle/>
          <a:p>
            <a:r>
              <a:rPr lang="ru-RU" sz="2400" dirty="0">
                <a:latin typeface="+mj-lt"/>
                <a:ea typeface="Times New Roman" panose="02020603050405020304" pitchFamily="18" charset="0"/>
              </a:rPr>
              <a:t>В годы войны в училище обучалось 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                      до 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полутора тысяч подростков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.                </a:t>
            </a:r>
            <a:r>
              <a:rPr lang="ru-RU" sz="2400" dirty="0" smtClean="0">
                <a:solidFill>
                  <a:prstClr val="white"/>
                </a:solidFill>
                <a:latin typeface="+mj-lt"/>
                <a:ea typeface="Times New Roman" panose="02020603050405020304" pitchFamily="18" charset="0"/>
              </a:rPr>
              <a:t>Принял </a:t>
            </a:r>
            <a:r>
              <a:rPr lang="ru-RU" sz="2400" dirty="0">
                <a:solidFill>
                  <a:prstClr val="white"/>
                </a:solidFill>
                <a:latin typeface="+mj-lt"/>
                <a:ea typeface="Times New Roman" panose="02020603050405020304" pitchFamily="18" charset="0"/>
              </a:rPr>
              <a:t>Курган учащихся из оккупированных </a:t>
            </a:r>
            <a:r>
              <a:rPr lang="ru-RU" sz="2400" dirty="0" smtClean="0">
                <a:solidFill>
                  <a:prstClr val="white"/>
                </a:solidFill>
                <a:latin typeface="+mj-lt"/>
                <a:ea typeface="Times New Roman" panose="02020603050405020304" pitchFamily="18" charset="0"/>
              </a:rPr>
              <a:t> областей. 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Более 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двухсот из них 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прибыли  из 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блокадного 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Ленинграда </a:t>
            </a:r>
          </a:p>
          <a:p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Учащиеся 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осваивали железнодорожные профессии и профессии металлообработки, работали на курганских заводах, выполняя военные заказы. Фронтовыми бригадами учащихся под руководством наставников за годы войны было отремонтировано более сотни 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локомотивов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72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39759"/>
            <a:ext cx="4680520" cy="2808312"/>
          </a:xfrm>
          <a:solidFill>
            <a:schemeClr val="tx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Картина  Б.М. КОЛБИНА</a:t>
            </a:r>
            <a:b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«В паровозном депо»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передана в дар музею семьёй известного художника – выпускника ЖУ №1 1945 года</a:t>
            </a:r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12" t="6302" r="10226" b="7075"/>
          <a:stretch/>
        </p:blipFill>
        <p:spPr>
          <a:xfrm>
            <a:off x="5076056" y="29179"/>
            <a:ext cx="3888432" cy="64807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9472" y="332656"/>
            <a:ext cx="1941576" cy="26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330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324328" cy="1405878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            1941год.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Проводы на фронт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мастера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производственного обучения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Очеретина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Николая Ивановича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6244" y="1772816"/>
            <a:ext cx="6419056" cy="4903682"/>
          </a:xfrm>
        </p:spPr>
      </p:pic>
    </p:spTree>
    <p:extLst>
      <p:ext uri="{BB962C8B-B14F-4D97-AF65-F5344CB8AC3E}">
        <p14:creationId xmlns:p14="http://schemas.microsoft.com/office/powerpoint/2010/main" xmlns="" val="3129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3"/>
            <a:ext cx="8229600" cy="3375009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Учащиеся точили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снаряды, изготавливали инструмент, пистолеты для бензозаправщиков, 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девушки в свободное время вязали носки и варежки, шили кисеты и отправляли посылки на фронт. Суровое было время, но и тогда ребята занимались спортом, участвовали в художественной самодеятельности, читали, смотрели кино. В одном из десяти бараков на территории училища располагался клуб, была </a:t>
            </a:r>
            <a:r>
              <a:rPr lang="ru-RU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библиотека </a:t>
            </a:r>
            <a:endParaRPr lang="ru-RU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30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14290"/>
            <a:ext cx="7786742" cy="103822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</a:t>
            </a:r>
            <a:r>
              <a:rPr lang="ru-RU" sz="4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ДОКУМЕНТЫ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698" name="Picture 2" descr="C:\Documents and Settings\User\Рабочий стол\Музейная экспозиция КИЖТ\67ш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3228972" cy="48577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43306" y="2357430"/>
            <a:ext cx="5163593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Копия приказа Челябинского областного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Военного комиссариата № ОВ</a:t>
            </a:r>
            <a:r>
              <a:rPr lang="en-US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/</a:t>
            </a: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02129 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от 28.</a:t>
            </a:r>
            <a:r>
              <a:rPr lang="en-US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VIII/</a:t>
            </a: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1942 г. (под грифом «Секретно»)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о подготовке в ремесленных и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железнодорожных училищах бойцов 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специальностей: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автоматчиков, пулемётчиков, 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миномётчиков, истребителей танков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4714884"/>
            <a:ext cx="8143932" cy="17145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endParaRPr lang="ru-RU" sz="1800" b="1" smtClean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b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Копия </a:t>
            </a:r>
            <a:r>
              <a:rPr lang="ru-RU" sz="18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письма Челябинского областного Управления трудовых резервов № 04-2 от 1</a:t>
            </a:r>
            <a:r>
              <a:rPr lang="en-US" sz="18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/IX -</a:t>
            </a:r>
            <a:r>
              <a:rPr lang="ru-RU" sz="18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1942 г. под грифом «Секретно»),  содержащего наряд  на подготовку бойцов  специальностей:  ручных пулемётчиков и миномётчиков</a:t>
            </a:r>
            <a:endParaRPr lang="ru-RU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dirty="0"/>
          </a:p>
        </p:txBody>
      </p:sp>
      <p:pic>
        <p:nvPicPr>
          <p:cNvPr id="30722" name="Picture 2" descr="C:\Documents and Settings\User\Рабочий стол\Музейная экспозиция КИЖТ\шу476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14290"/>
            <a:ext cx="4434915" cy="428628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7494"/>
            <a:ext cx="4142246" cy="63904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9556" y="278890"/>
            <a:ext cx="4159806" cy="637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197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329642" cy="6169080"/>
          </a:xfr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Музейная экспозиция </a:t>
            </a:r>
            <a:r>
              <a:rPr lang="ru-RU" b="1" dirty="0" smtClean="0"/>
              <a:t>Курганского института железнодорожного транспорта </a:t>
            </a:r>
            <a:r>
              <a:rPr lang="ru-RU" b="1" dirty="0" smtClean="0"/>
              <a:t>была открыта </a:t>
            </a:r>
            <a:r>
              <a:rPr lang="ru-RU" b="1" dirty="0" smtClean="0"/>
              <a:t>в 2010 году, в канун </a:t>
            </a:r>
            <a:r>
              <a:rPr lang="ru-RU" b="1" dirty="0" smtClean="0"/>
              <a:t>65-летия </a:t>
            </a:r>
            <a:r>
              <a:rPr lang="ru-RU" b="1" dirty="0" smtClean="0"/>
              <a:t>Великой Победы</a:t>
            </a:r>
          </a:p>
          <a:p>
            <a:r>
              <a:rPr lang="ru-RU" b="1" dirty="0" smtClean="0"/>
              <a:t>В основу  экспозиции легли материалы, собранные выпускником училища, краеведом, автором нескольких книг по истории Курганского отделения ЮУЖД и Железнодорожного училища № 1                       г. Кургана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sz="3200" b="1" dirty="0" smtClean="0"/>
              <a:t>САДОВЫМ Владимиром Егоровичем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1338" y="776288"/>
            <a:ext cx="8061325" cy="14700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indent="484188" eaLnBrk="1" hangingPunct="1">
              <a:defRPr/>
            </a:pPr>
            <a:endParaRPr lang="ru-RU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5207" y="776288"/>
            <a:ext cx="3325876" cy="20845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219241"/>
            <a:ext cx="2841297" cy="4341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491"/>
          <a:stretch/>
        </p:blipFill>
        <p:spPr>
          <a:xfrm>
            <a:off x="3796404" y="260648"/>
            <a:ext cx="4174679" cy="6259182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subTitle" idx="1"/>
          </p:nvPr>
        </p:nvSpPr>
        <p:spPr>
          <a:xfrm>
            <a:off x="4572000" y="303881"/>
            <a:ext cx="4387671" cy="110889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МОРОЗОВ П.М. – 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директор ЖУ №1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1945 – 1961 гг.</a:t>
            </a:r>
            <a:endParaRPr lang="ru-RU" sz="24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854" y="780745"/>
            <a:ext cx="3867771" cy="5473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51" r="12201" b="6951"/>
          <a:stretch/>
        </p:blipFill>
        <p:spPr>
          <a:xfrm>
            <a:off x="4211960" y="2060848"/>
            <a:ext cx="3537457" cy="46252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400" y="764704"/>
            <a:ext cx="7715200" cy="511404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marL="0" lv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pPr marL="0" lv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тылу и на фронте ковалась Победа.</a:t>
            </a:r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Каждый 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Родину в бой был готов.</a:t>
            </a:r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Сегодняшних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юношей прадеды, деды</a:t>
            </a:r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Водили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составы, громили врагов.</a:t>
            </a:r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Есть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герои средь тех миллионов.</a:t>
            </a:r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Пусть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имена не померкнут вовек.</a:t>
            </a:r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Форсировал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Одер НАШ </a:t>
            </a:r>
            <a:r>
              <a:rPr lang="ru-RU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Радионов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Черёмухин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штурмовал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Кёнигсберг</a:t>
            </a:r>
            <a:endParaRPr lang="ru-RU" sz="2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48961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74"/>
          <a:stretch/>
        </p:blipFill>
        <p:spPr>
          <a:xfrm>
            <a:off x="4283968" y="422011"/>
            <a:ext cx="4029912" cy="509522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4392488" cy="288032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Боевые традиции выпускников училища достойно продолжились  в следующих поколениях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Во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многих горячих точках побывали ребята. </a:t>
            </a:r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Девять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молодых жизней унесли Афганистан и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Calibri" panose="020F0502020204030204" pitchFamily="34" charset="0"/>
              </a:rPr>
              <a:t>Чечня</a:t>
            </a:r>
            <a:endParaRPr lang="ru-RU" sz="1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861048"/>
            <a:ext cx="4107408" cy="27382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9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ЛЕЩЕНКОВ Борис Михайлович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6832"/>
            <a:ext cx="3078217" cy="40743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95936" y="2132856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5C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35417" y="1666527"/>
            <a:ext cx="54290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400" b="1" dirty="0" smtClean="0">
                <a:latin typeface="+mj-lt"/>
              </a:rPr>
              <a:t>Младший </a:t>
            </a:r>
            <a:r>
              <a:rPr lang="ru-RU" sz="2400" b="1" dirty="0">
                <a:latin typeface="+mj-lt"/>
              </a:rPr>
              <a:t>сержант Лещенков Борис Михайлович родился 25.03.1968 в селе Целинное Курганской области. </a:t>
            </a:r>
          </a:p>
          <a:p>
            <a:r>
              <a:rPr lang="ru-RU" sz="2400" b="1" dirty="0" smtClean="0">
                <a:latin typeface="+mj-lt"/>
              </a:rPr>
              <a:t>       В </a:t>
            </a:r>
            <a:r>
              <a:rPr lang="ru-RU" sz="2400" b="1" dirty="0">
                <a:latin typeface="+mj-lt"/>
              </a:rPr>
              <a:t>1983-1986 гг. учился </a:t>
            </a:r>
            <a:r>
              <a:rPr lang="ru-RU" sz="2400" b="1" dirty="0" smtClean="0">
                <a:latin typeface="+mj-lt"/>
              </a:rPr>
              <a:t>                     в ГПТУ № 1 </a:t>
            </a:r>
            <a:r>
              <a:rPr lang="ru-RU" sz="2400" b="1" dirty="0">
                <a:latin typeface="+mj-lt"/>
              </a:rPr>
              <a:t>г. Кургана </a:t>
            </a:r>
            <a:endParaRPr lang="ru-RU" sz="2400" b="1" dirty="0" smtClean="0">
              <a:latin typeface="+mj-lt"/>
            </a:endParaRPr>
          </a:p>
          <a:p>
            <a:r>
              <a:rPr lang="ru-RU" sz="2400" b="1" dirty="0" smtClean="0">
                <a:latin typeface="+mj-lt"/>
              </a:rPr>
              <a:t>       Погиб </a:t>
            </a:r>
            <a:r>
              <a:rPr lang="ru-RU" sz="2400" b="1" dirty="0">
                <a:latin typeface="+mj-lt"/>
              </a:rPr>
              <a:t>в </a:t>
            </a:r>
            <a:r>
              <a:rPr lang="ru-RU" sz="2400" b="1" dirty="0" smtClean="0">
                <a:latin typeface="+mj-lt"/>
              </a:rPr>
              <a:t>Афганистане </a:t>
            </a:r>
          </a:p>
          <a:p>
            <a:r>
              <a:rPr lang="ru-RU" sz="2400" b="1" dirty="0" smtClean="0">
                <a:latin typeface="+mj-lt"/>
              </a:rPr>
              <a:t>          21 </a:t>
            </a:r>
            <a:r>
              <a:rPr lang="ru-RU" sz="2400" b="1" dirty="0">
                <a:latin typeface="+mj-lt"/>
              </a:rPr>
              <a:t>декабря </a:t>
            </a:r>
            <a:r>
              <a:rPr lang="ru-RU" sz="2400" b="1" dirty="0" smtClean="0">
                <a:latin typeface="+mj-lt"/>
              </a:rPr>
              <a:t>1987 г.</a:t>
            </a:r>
          </a:p>
          <a:p>
            <a:r>
              <a:rPr lang="ru-RU" sz="2400" b="1" dirty="0" smtClean="0">
                <a:latin typeface="+mj-lt"/>
              </a:rPr>
              <a:t>       Награждён </a:t>
            </a:r>
            <a:r>
              <a:rPr lang="ru-RU" sz="2400" b="1" dirty="0">
                <a:latin typeface="+mj-lt"/>
              </a:rPr>
              <a:t>орденом Красной Звезды, посмертно.</a:t>
            </a:r>
          </a:p>
        </p:txBody>
      </p:sp>
    </p:spTree>
    <p:extLst>
      <p:ext uri="{BB962C8B-B14F-4D97-AF65-F5344CB8AC3E}">
        <p14:creationId xmlns:p14="http://schemas.microsoft.com/office/powerpoint/2010/main" xmlns="" val="13379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275432"/>
            <a:ext cx="4104456" cy="1050941"/>
          </a:xfrm>
          <a:solidFill>
            <a:schemeClr val="accent1">
              <a:lumMod val="75000"/>
            </a:schemeClr>
          </a:solid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indent="484188" eaLnBrk="1" hangingPunct="1">
              <a:defRPr/>
            </a:pPr>
            <a:r>
              <a:rPr lang="ru-RU" sz="2400" b="1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Солдатская форма Бориса </a:t>
            </a:r>
            <a:r>
              <a:rPr lang="ru-RU" sz="2400" b="1" dirty="0" err="1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Лещенкова</a:t>
            </a:r>
            <a:endParaRPr lang="ru-RU" sz="2400" b="1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89827"/>
            <a:ext cx="3817129" cy="6336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40"/>
          <a:stretch/>
        </p:blipFill>
        <p:spPr>
          <a:xfrm>
            <a:off x="4394390" y="1351938"/>
            <a:ext cx="2110748" cy="3033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81" t="15119" r="3099" b="861"/>
          <a:stretch/>
        </p:blipFill>
        <p:spPr>
          <a:xfrm>
            <a:off x="6300192" y="2139247"/>
            <a:ext cx="2095359" cy="2637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390" y="4224595"/>
            <a:ext cx="3644632" cy="263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29406" y="315718"/>
            <a:ext cx="3214712" cy="3600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0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4490" y="4005064"/>
            <a:ext cx="7944544" cy="244827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2">
                    <a:lumMod val="9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2000 году звание Героя России было присвоено Александру Леонидовичу Черепанову за мужество, стойкость и героизм, проявленные при ликвидации незаконных банд –формирований в Северокавказском </a:t>
            </a:r>
            <a:r>
              <a:rPr lang="ru-RU" sz="2400" b="1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регионе</a:t>
            </a:r>
            <a:endParaRPr lang="ru-RU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650" y="506725"/>
            <a:ext cx="2016224" cy="32183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8679297" cy="72008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84632" indent="0" algn="just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Спортивная слава института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77940" y="1700808"/>
            <a:ext cx="8282439" cy="4032448"/>
          </a:xfrm>
          <a:solidFill>
            <a:schemeClr val="accent2"/>
          </a:solidFill>
        </p:spPr>
        <p:txBody>
          <a:bodyPr/>
          <a:lstStyle/>
          <a:p>
            <a:pPr algn="l"/>
            <a:r>
              <a:rPr lang="ru-RU" sz="2400" b="1" dirty="0" smtClean="0">
                <a:latin typeface="+mj-lt"/>
                <a:ea typeface="Calibri" panose="020F0502020204030204" pitchFamily="34" charset="0"/>
              </a:rPr>
              <a:t> Училище </a:t>
            </a:r>
            <a:r>
              <a:rPr lang="ru-RU" sz="2400" b="1" dirty="0">
                <a:latin typeface="+mj-lt"/>
                <a:ea typeface="Calibri" panose="020F0502020204030204" pitchFamily="34" charset="0"/>
              </a:rPr>
              <a:t>всегда славилось и своими спортивными </a:t>
            </a:r>
            <a:r>
              <a:rPr lang="ru-RU" sz="2400" b="1" dirty="0" smtClean="0">
                <a:latin typeface="+mj-lt"/>
                <a:ea typeface="Calibri" panose="020F0502020204030204" pitchFamily="34" charset="0"/>
              </a:rPr>
              <a:t>традициями </a:t>
            </a:r>
          </a:p>
          <a:p>
            <a:pPr algn="l"/>
            <a:r>
              <a:rPr lang="ru-RU" sz="2400" b="1" dirty="0" smtClean="0">
                <a:latin typeface="+mj-lt"/>
                <a:ea typeface="Calibri" panose="020F0502020204030204" pitchFamily="34" charset="0"/>
              </a:rPr>
              <a:t> 26 </a:t>
            </a:r>
            <a:r>
              <a:rPr lang="ru-RU" sz="2400" b="1" dirty="0">
                <a:latin typeface="+mj-lt"/>
                <a:ea typeface="Calibri" panose="020F0502020204030204" pitchFamily="34" charset="0"/>
              </a:rPr>
              <a:t>мастеров спорта и семь кандидатов </a:t>
            </a:r>
            <a:r>
              <a:rPr lang="ru-RU" sz="2400" b="1" dirty="0" smtClean="0">
                <a:latin typeface="+mj-lt"/>
                <a:ea typeface="Calibri" panose="020F0502020204030204" pitchFamily="34" charset="0"/>
              </a:rPr>
              <a:t>                    в </a:t>
            </a:r>
            <a:r>
              <a:rPr lang="ru-RU" sz="2400" b="1" dirty="0">
                <a:latin typeface="+mj-lt"/>
                <a:ea typeface="Calibri" panose="020F0502020204030204" pitchFamily="34" charset="0"/>
              </a:rPr>
              <a:t>мастера спорта вышли из его </a:t>
            </a:r>
            <a:r>
              <a:rPr lang="ru-RU" sz="2400" b="1" dirty="0" smtClean="0">
                <a:latin typeface="+mj-lt"/>
                <a:ea typeface="Calibri" panose="020F0502020204030204" pitchFamily="34" charset="0"/>
              </a:rPr>
              <a:t>стен</a:t>
            </a:r>
          </a:p>
          <a:p>
            <a:pPr algn="l"/>
            <a:r>
              <a:rPr lang="ru-RU" sz="2400" b="1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ru-RU" sz="2400" b="1" dirty="0">
                <a:latin typeface="+mj-lt"/>
                <a:ea typeface="Calibri" panose="020F0502020204030204" pitchFamily="34" charset="0"/>
              </a:rPr>
              <a:t>Лыжи, лёгкая и тяжёлая атлетика, самбо, бокс, греко-римская борьба, биатлон, городки, стендовая стрельба и другие виды спорта развивали будущих железнодорожников, закаляли их тела и </a:t>
            </a:r>
            <a:r>
              <a:rPr lang="ru-RU" sz="2400" b="1" dirty="0" smtClean="0">
                <a:latin typeface="+mj-lt"/>
                <a:ea typeface="Calibri" panose="020F0502020204030204" pitchFamily="34" charset="0"/>
              </a:rPr>
              <a:t>души</a:t>
            </a:r>
            <a:endParaRPr lang="ru-RU" sz="2400" b="1" dirty="0"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2564904"/>
            <a:ext cx="3672408" cy="2304256"/>
          </a:xfrm>
          <a:solidFill>
            <a:schemeClr val="accent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Calibri" panose="020F0502020204030204" pitchFamily="34" charset="0"/>
              </a:rPr>
              <a:t>Спортивная слава училища живёт и </a:t>
            </a:r>
            <a:r>
              <a:rPr lang="ru-RU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Calibri" panose="020F0502020204030204" pitchFamily="34" charset="0"/>
              </a:rPr>
              <a:t>поныне. </a:t>
            </a:r>
            <a:r>
              <a:rPr lang="ru-RU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Calibri" panose="020F0502020204030204" pitchFamily="34" charset="0"/>
              </a:rPr>
              <a:t>Институтские команды успешно выступают </a:t>
            </a:r>
            <a:r>
              <a:rPr lang="ru-RU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Calibri" panose="020F0502020204030204" pitchFamily="34" charset="0"/>
              </a:rPr>
              <a:t>                                  на </a:t>
            </a:r>
            <a:r>
              <a:rPr lang="ru-RU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Calibri" panose="020F0502020204030204" pitchFamily="34" charset="0"/>
              </a:rPr>
              <a:t>городских и областных соревнованиях, участвуют в студенческих спартакиадах ОАО «РЖД</a:t>
            </a:r>
            <a:r>
              <a:rPr lang="ru-RU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ea typeface="Calibri" panose="020F0502020204030204" pitchFamily="34" charset="0"/>
              </a:rPr>
              <a:t>» </a:t>
            </a:r>
            <a:endParaRPr lang="ru-RU" sz="1800" b="1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855" y="171744"/>
            <a:ext cx="4731990" cy="63093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5286388"/>
            <a:ext cx="8786842" cy="15716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Традиции художественной самодеятельности восходят к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«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синеблузникам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» 20-30-х годов. Даже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в тяжёлую военную пору клуб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ЖУ и Дом культуры железнодорожников не пустовали. Многие учащиеся позже стали профессиональными артистами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285728"/>
            <a:ext cx="3888431" cy="51845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75000"/>
              </a:schemeClr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78595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                        Презентация книги В. Е. </a:t>
            </a:r>
            <a:r>
              <a:rPr lang="ru-RU" sz="2400" dirty="0" err="1" smtClean="0"/>
              <a:t>Садова</a:t>
            </a: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«Это наша с тобой биография», посвящённой      </a:t>
            </a:r>
            <a:br>
              <a:rPr lang="ru-RU" sz="2400" dirty="0" smtClean="0"/>
            </a:br>
            <a:r>
              <a:rPr lang="ru-RU" sz="2400" dirty="0" smtClean="0"/>
              <a:t>      истории Железнодорожного училища №1 </a:t>
            </a:r>
            <a:br>
              <a:rPr lang="ru-RU" sz="2400" dirty="0" smtClean="0"/>
            </a:br>
            <a:r>
              <a:rPr lang="ru-RU" sz="2400" dirty="0" smtClean="0"/>
              <a:t>                        г. Кургана. 24.04.2004 г.</a:t>
            </a:r>
            <a:endParaRPr lang="ru-RU" sz="2400" dirty="0"/>
          </a:p>
        </p:txBody>
      </p:sp>
      <p:pic>
        <p:nvPicPr>
          <p:cNvPr id="4" name="Picture 2" descr="D:\музей\Обложки книг Садова В.Е\фото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4143380"/>
            <a:ext cx="1803401" cy="2475130"/>
          </a:xfrm>
          <a:prstGeom prst="rect">
            <a:avLst/>
          </a:prstGeom>
          <a:ln w="28575">
            <a:solidFill>
              <a:schemeClr val="tx1">
                <a:lumMod val="95000"/>
              </a:schemeClr>
            </a:solidFill>
          </a:ln>
        </p:spPr>
      </p:pic>
      <p:pic>
        <p:nvPicPr>
          <p:cNvPr id="5" name="Picture 4" descr="C:\Documents and Settings\User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 b="14001"/>
          <a:stretch>
            <a:fillRect/>
          </a:stretch>
        </p:blipFill>
        <p:spPr bwMode="auto">
          <a:xfrm>
            <a:off x="357158" y="2143116"/>
            <a:ext cx="5980949" cy="3429024"/>
          </a:xfrm>
          <a:prstGeom prst="rect">
            <a:avLst/>
          </a:prstGeom>
          <a:noFill/>
        </p:spPr>
      </p:pic>
      <p:pic>
        <p:nvPicPr>
          <p:cNvPr id="6" name="Picture 3" descr="D:\музей\разное2\Изображение 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2214554"/>
            <a:ext cx="1198182" cy="1754917"/>
          </a:xfrm>
          <a:prstGeom prst="rect">
            <a:avLst/>
          </a:prstGeom>
          <a:noFill/>
          <a:ln w="28575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5786454"/>
            <a:ext cx="671517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Автор с героями своей книги – выпускниками ЖУ №1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type="ctrTitle"/>
          </p:nvPr>
        </p:nvSpPr>
        <p:spPr>
          <a:xfrm>
            <a:off x="179512" y="2658091"/>
            <a:ext cx="3744416" cy="198884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Сценический костюм участника училищной художественной самодеятельности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82" r="12780" b="4394"/>
          <a:stretch/>
        </p:blipFill>
        <p:spPr>
          <a:xfrm>
            <a:off x="4355976" y="476672"/>
            <a:ext cx="3565027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2448272" cy="86409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84632" indent="0" algn="just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КТЖТ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916832"/>
            <a:ext cx="7704856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16 марта 2000 года в Министерстве путей сообщения было подписано указание № 55у «О реорганизации профессионального училища №1 станции Курган Южно-Уральской железной дороги» и преобразовании его в Государственное образовательное учреждение среднего профессионального образования </a:t>
            </a:r>
            <a:r>
              <a:rPr lang="ru-RU" sz="20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в </a:t>
            </a:r>
            <a:r>
              <a:rPr lang="ru-RU" sz="20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Курганский техникум железнодорожного </a:t>
            </a:r>
            <a:r>
              <a:rPr lang="ru-RU" sz="20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транспорта</a:t>
            </a:r>
            <a:endParaRPr lang="ru-RU" sz="20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255248"/>
            <a:ext cx="4752528" cy="634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78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1"/>
            <a:ext cx="7847087" cy="7920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indent="484188" eaLnBrk="1" hangingPunct="1">
              <a:defRPr/>
            </a:pPr>
            <a:endParaRPr lang="ru-RU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16216" y="6597352"/>
            <a:ext cx="2646536" cy="13414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96752"/>
            <a:ext cx="5544616" cy="319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642009"/>
            <a:ext cx="9144000" cy="2215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КИЖТ - часть большого, динамично развивающегося университетского комплекса, головной вуз которого, Уральский государственный университет путей сообщения, входит в сотню лучших вузов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1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1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85728"/>
            <a:ext cx="3428670" cy="421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4941168"/>
            <a:ext cx="2160810" cy="120247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84632" indent="0" algn="just" eaLnBrk="1" fontAlgn="auto" hangingPunct="1">
              <a:spcAft>
                <a:spcPts val="0"/>
              </a:spcAft>
              <a:defRPr/>
            </a:pPr>
            <a:endParaRPr lang="ru-RU" sz="2000" b="1" dirty="0"/>
          </a:p>
        </p:txBody>
      </p:sp>
      <p:sp>
        <p:nvSpPr>
          <p:cNvPr id="2560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3143248"/>
            <a:ext cx="3602035" cy="858840"/>
          </a:xfrm>
        </p:spPr>
        <p:txBody>
          <a:bodyPr/>
          <a:lstStyle/>
          <a:p>
            <a:pPr marR="0" eaLnBrk="1" hangingPunct="1">
              <a:spcBef>
                <a:spcPct val="0"/>
              </a:spcBef>
            </a:pPr>
            <a:endParaRPr lang="ru-RU" dirty="0" smtClean="0">
              <a:ln>
                <a:noFill/>
              </a:ln>
              <a:solidFill>
                <a:srgbClr val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901"/>
          <a:stretch/>
        </p:blipFill>
        <p:spPr>
          <a:xfrm>
            <a:off x="899592" y="404664"/>
            <a:ext cx="6984776" cy="6062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7" y="428604"/>
            <a:ext cx="5929342" cy="1357334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indent="484188" eaLnBrk="1" hangingPunct="1">
              <a:defRPr/>
            </a:pPr>
            <a:endParaRPr lang="ru-RU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428868"/>
            <a:ext cx="8320438" cy="1864228"/>
          </a:xfrm>
          <a:solidFill>
            <a:schemeClr val="accent1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 smtClean="0"/>
              <a:t>    </a:t>
            </a:r>
            <a:r>
              <a:rPr lang="ru-RU" sz="4000" b="1" dirty="0" smtClean="0">
                <a:solidFill>
                  <a:schemeClr val="tx1"/>
                </a:solidFill>
              </a:rPr>
              <a:t>История железной дороги,             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>
                <a:solidFill>
                  <a:schemeClr val="tx1"/>
                </a:solidFill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</a:rPr>
              <a:t>        жизни и быта людей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000" b="1" dirty="0" smtClean="0">
                <a:solidFill>
                  <a:schemeClr val="tx1"/>
                </a:solidFill>
              </a:rPr>
              <a:t>     </a:t>
            </a:r>
            <a:r>
              <a:rPr lang="ru-RU" sz="4000" b="1" dirty="0" smtClean="0">
                <a:solidFill>
                  <a:schemeClr val="tx1"/>
                </a:solidFill>
              </a:rPr>
              <a:t> в музейных экспонатах 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16632"/>
            <a:ext cx="7929618" cy="107157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Станционный колокол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1" r="19201"/>
          <a:stretch/>
        </p:blipFill>
        <p:spPr>
          <a:xfrm>
            <a:off x="539552" y="1450731"/>
            <a:ext cx="2952328" cy="54072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18933" y="2780928"/>
            <a:ext cx="4536504" cy="193899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marR="36576" lvl="0" algn="ctr" fontAlgn="auto">
              <a:spcBef>
                <a:spcPts val="0"/>
              </a:spcBef>
              <a:spcAft>
                <a:spcPts val="0"/>
              </a:spcAft>
              <a:buClr>
                <a:srgbClr val="FF388C"/>
              </a:buClr>
              <a:buSzPct val="80000"/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/>
              </a:rPr>
              <a:t>Колокол встречает своим звонким голосом первокурсников института  и провожает выпускников в большую жизнь</a:t>
            </a:r>
            <a:endParaRPr lang="ru-RU" sz="24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1338" y="776288"/>
            <a:ext cx="8061325" cy="14700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indent="484188" eaLnBrk="1" hangingPunct="1">
              <a:defRPr/>
            </a:pPr>
            <a:endParaRPr lang="ru-RU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14290"/>
            <a:ext cx="8535322" cy="91045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Памятные знаки </a:t>
            </a:r>
          </a:p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и вещи курганских железнодорожников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51" b="35300"/>
          <a:stretch/>
        </p:blipFill>
        <p:spPr>
          <a:xfrm>
            <a:off x="2699792" y="4050044"/>
            <a:ext cx="4324378" cy="2792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59" t="16041" r="24388"/>
          <a:stretch/>
        </p:blipFill>
        <p:spPr>
          <a:xfrm>
            <a:off x="6222438" y="1311755"/>
            <a:ext cx="2701784" cy="3417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20" t="21257" r="23666"/>
          <a:stretch/>
        </p:blipFill>
        <p:spPr>
          <a:xfrm>
            <a:off x="357159" y="1480799"/>
            <a:ext cx="2810098" cy="3248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38" t="24012" r="53937" b="39369"/>
          <a:stretch/>
        </p:blipFill>
        <p:spPr>
          <a:xfrm>
            <a:off x="3668440" y="1157441"/>
            <a:ext cx="2052815" cy="2892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1338" y="776288"/>
            <a:ext cx="8061325" cy="14700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marL="0" indent="484188" eaLnBrk="1" hangingPunct="1">
              <a:defRPr/>
            </a:pPr>
            <a:endParaRPr lang="ru-RU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283" y="256384"/>
            <a:ext cx="8665429" cy="72434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ЮУЖД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19288" r="73625" b="33463"/>
          <a:stretch/>
        </p:blipFill>
        <p:spPr>
          <a:xfrm>
            <a:off x="442601" y="3511898"/>
            <a:ext cx="2160240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739" t="29920" r="4484" b="34644"/>
          <a:stretch/>
        </p:blipFill>
        <p:spPr>
          <a:xfrm>
            <a:off x="7155328" y="1092639"/>
            <a:ext cx="1711390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6926" r="26375" b="32281"/>
          <a:stretch/>
        </p:blipFill>
        <p:spPr>
          <a:xfrm>
            <a:off x="6617152" y="3511898"/>
            <a:ext cx="2009526" cy="2880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1" t="47636" r="75987" b="14564"/>
          <a:stretch/>
        </p:blipFill>
        <p:spPr>
          <a:xfrm>
            <a:off x="287651" y="1020631"/>
            <a:ext cx="1944216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25" t="19288" r="46063" b="19287"/>
          <a:stretch/>
        </p:blipFill>
        <p:spPr>
          <a:xfrm>
            <a:off x="3280918" y="1346213"/>
            <a:ext cx="2582163" cy="4331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34040" cy="1549894"/>
          </a:xfrm>
          <a:solidFill>
            <a:schemeClr val="tx2">
              <a:lumMod val="90000"/>
            </a:schemeClr>
          </a:solidFill>
        </p:spPr>
        <p:txBody>
          <a:bodyPr>
            <a:normAutofit/>
          </a:bodyPr>
          <a:lstStyle/>
          <a:p>
            <a:pPr marL="0" marR="36576" lv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     Прибытие в Курган первого поезда                            </a:t>
            </a:r>
            <a:br>
              <a:rPr lang="ru-RU" sz="30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</a:br>
            <a:r>
              <a:rPr lang="ru-RU" sz="30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 </a:t>
            </a:r>
            <a:r>
              <a:rPr lang="ru-RU" sz="30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              на электрической тяге,          </a:t>
            </a:r>
            <a:br>
              <a:rPr lang="ru-RU" sz="30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</a:br>
            <a:r>
              <a:rPr lang="ru-RU" sz="3000" b="1" dirty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 </a:t>
            </a:r>
            <a:r>
              <a:rPr lang="ru-RU" sz="3000" b="1" dirty="0" smtClean="0">
                <a:ln w="1905"/>
                <a:gradFill>
                  <a:gsLst>
                    <a:gs pos="0">
                      <a:srgbClr val="00349E">
                        <a:shade val="20000"/>
                        <a:satMod val="200000"/>
                      </a:srgbClr>
                    </a:gs>
                    <a:gs pos="78000">
                      <a:srgbClr val="00349E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349E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+mn-ea"/>
                <a:cs typeface="+mn-cs"/>
              </a:rPr>
              <a:t>                      декабрь1956 г.</a:t>
            </a:r>
            <a:endParaRPr lang="ru-RU" sz="3000" b="1" dirty="0">
              <a:ln w="1905"/>
              <a:gradFill>
                <a:gsLst>
                  <a:gs pos="0">
                    <a:srgbClr val="00349E">
                      <a:shade val="20000"/>
                      <a:satMod val="200000"/>
                    </a:srgbClr>
                  </a:gs>
                  <a:gs pos="78000">
                    <a:srgbClr val="00349E">
                      <a:tint val="90000"/>
                      <a:shade val="89000"/>
                      <a:satMod val="220000"/>
                    </a:srgbClr>
                  </a:gs>
                  <a:gs pos="100000">
                    <a:srgbClr val="00349E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00" t="51144" r="4851" b="9481"/>
          <a:stretch/>
        </p:blipFill>
        <p:spPr>
          <a:xfrm>
            <a:off x="266973" y="1894296"/>
            <a:ext cx="3766923" cy="34878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4350" y="2708920"/>
            <a:ext cx="4657344" cy="35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13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Documents and Settings\User\Рабочий стол\Изображение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357562"/>
            <a:ext cx="3929090" cy="32206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85728"/>
            <a:ext cx="5000660" cy="100013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 smtClean="0"/>
              <a:t>             </a:t>
            </a:r>
            <a:r>
              <a:rPr lang="ru-RU" sz="2400" dirty="0" smtClean="0"/>
              <a:t>         </a:t>
            </a:r>
            <a:r>
              <a:rPr lang="ru-RU" sz="2400" b="1" dirty="0" smtClean="0"/>
              <a:t>ОТКРЫТИЕ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</a:t>
            </a:r>
            <a:r>
              <a:rPr lang="ru-RU" sz="2400" b="1" dirty="0" err="1" smtClean="0"/>
              <a:t>МУЗЕйНОЙ</a:t>
            </a:r>
            <a:r>
              <a:rPr lang="ru-RU" sz="2400" b="1" dirty="0" smtClean="0"/>
              <a:t> ЭКСПОЗИЦИИ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25 марта 2010 года</a:t>
            </a:r>
            <a:endParaRPr lang="ru-RU" sz="2400" b="1" dirty="0"/>
          </a:p>
        </p:txBody>
      </p:sp>
      <p:pic>
        <p:nvPicPr>
          <p:cNvPr id="19458" name="Picture 2" descr="C:\Documents and Settings\User\Рабочий стол\Изображение 0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977"/>
          <a:stretch>
            <a:fillRect/>
          </a:stretch>
        </p:blipFill>
        <p:spPr bwMode="auto">
          <a:xfrm>
            <a:off x="285720" y="214290"/>
            <a:ext cx="2692445" cy="3003384"/>
          </a:xfrm>
          <a:prstGeom prst="rect">
            <a:avLst/>
          </a:prstGeom>
          <a:noFill/>
        </p:spPr>
      </p:pic>
      <p:pic>
        <p:nvPicPr>
          <p:cNvPr id="19460" name="Picture 4" descr="C:\Documents and Settings\User\Рабочий стол\Изображение 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571612"/>
            <a:ext cx="4163314" cy="3194055"/>
          </a:xfrm>
          <a:prstGeom prst="rect">
            <a:avLst/>
          </a:prstGeom>
          <a:noFill/>
        </p:spPr>
      </p:pic>
      <p:pic>
        <p:nvPicPr>
          <p:cNvPr id="19462" name="Picture 6" descr="C:\Documents and Settings\User\Рабочий стол\Изображение 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929066"/>
            <a:ext cx="3428748" cy="2686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1" r="6951"/>
          <a:stretch/>
        </p:blipFill>
        <p:spPr>
          <a:xfrm>
            <a:off x="457200" y="267494"/>
            <a:ext cx="8229600" cy="6372214"/>
          </a:xfrm>
        </p:spPr>
      </p:pic>
    </p:spTree>
    <p:extLst>
      <p:ext uri="{BB962C8B-B14F-4D97-AF65-F5344CB8AC3E}">
        <p14:creationId xmlns:p14="http://schemas.microsoft.com/office/powerpoint/2010/main" xmlns="" val="10772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50" t="830" r="17051" b="-830"/>
          <a:stretch/>
        </p:blipFill>
        <p:spPr>
          <a:xfrm>
            <a:off x="1763688" y="254000"/>
            <a:ext cx="5616624" cy="6604000"/>
          </a:xfrm>
        </p:spPr>
      </p:pic>
    </p:spTree>
    <p:extLst>
      <p:ext uri="{BB962C8B-B14F-4D97-AF65-F5344CB8AC3E}">
        <p14:creationId xmlns:p14="http://schemas.microsoft.com/office/powerpoint/2010/main" xmlns="" val="183537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28" y="764704"/>
            <a:ext cx="8966283" cy="551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52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41954"/>
            <a:ext cx="6018929" cy="2178934"/>
          </a:xfrm>
          <a:solidFill>
            <a:schemeClr val="tx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 smtClean="0"/>
              <a:t>                      Художественный </a:t>
            </a:r>
            <a:br>
              <a:rPr lang="ru-RU" sz="2400" dirty="0" smtClean="0"/>
            </a:br>
            <a:r>
              <a:rPr lang="ru-RU" sz="2400" dirty="0" smtClean="0"/>
              <a:t>           календарь-альманах </a:t>
            </a:r>
            <a:br>
              <a:rPr lang="ru-RU" sz="2400" dirty="0" smtClean="0"/>
            </a:br>
            <a:r>
              <a:rPr lang="ru-RU" sz="2400" dirty="0" smtClean="0"/>
              <a:t>               «Царь-</a:t>
            </a:r>
            <a:r>
              <a:rPr lang="ru-RU" sz="2400" dirty="0" err="1" smtClean="0"/>
              <a:t>Колоколъ</a:t>
            </a:r>
            <a:r>
              <a:rPr lang="ru-RU" sz="2400" dirty="0" smtClean="0"/>
              <a:t>»</a:t>
            </a:r>
            <a:br>
              <a:rPr lang="ru-RU" sz="2400" dirty="0" smtClean="0"/>
            </a:br>
            <a:r>
              <a:rPr lang="ru-RU" sz="2400" dirty="0" smtClean="0"/>
              <a:t>                      1916 года</a:t>
            </a:r>
            <a:br>
              <a:rPr lang="ru-RU" sz="2400" dirty="0" smtClean="0"/>
            </a:br>
            <a:r>
              <a:rPr lang="ru-RU" sz="2400" dirty="0" smtClean="0"/>
              <a:t>                    (фрагмент)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41955"/>
            <a:ext cx="2024390" cy="2849142"/>
          </a:xfrm>
        </p:spPr>
      </p:pic>
      <p:sp>
        <p:nvSpPr>
          <p:cNvPr id="5" name="Прямоугольник 4"/>
          <p:cNvSpPr/>
          <p:nvPr/>
        </p:nvSpPr>
        <p:spPr>
          <a:xfrm>
            <a:off x="825449" y="3501008"/>
            <a:ext cx="7920880" cy="3031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Календари, выпускаемые с 1885 года </a:t>
            </a:r>
            <a:r>
              <a:rPr lang="ru-RU" sz="2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«Товариществе»  </a:t>
            </a:r>
            <a:r>
              <a:rPr lang="ru-RU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И.Д.Сытина</a:t>
            </a:r>
            <a:r>
              <a:rPr lang="ru-RU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были настоящим народным чтением – своеобразным справочником на все случаи жизни с географическими, железнодорожными, финансовыми, метеорологическими  и прочими сведениями. Печатались и отрывные , и настольные календари, среди которых был и художественный календарь-альманах «Царь-</a:t>
            </a:r>
            <a:r>
              <a:rPr lang="ru-RU" sz="20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Колоколъ</a:t>
            </a:r>
            <a:r>
              <a:rPr lang="ru-RU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76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067" y="548680"/>
            <a:ext cx="4296933" cy="575379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1264" y="548680"/>
            <a:ext cx="4297463" cy="575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381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79" y="692696"/>
            <a:ext cx="4312886" cy="59473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530858"/>
            <a:ext cx="4396374" cy="595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46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6331" y="476672"/>
            <a:ext cx="4471338" cy="6041826"/>
          </a:xfrm>
        </p:spPr>
      </p:pic>
    </p:spTree>
    <p:extLst>
      <p:ext uri="{BB962C8B-B14F-4D97-AF65-F5344CB8AC3E}">
        <p14:creationId xmlns:p14="http://schemas.microsoft.com/office/powerpoint/2010/main" xmlns="" val="26358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588" y="297830"/>
            <a:ext cx="8422823" cy="6317117"/>
          </a:xfrm>
        </p:spPr>
      </p:pic>
    </p:spTree>
    <p:extLst>
      <p:ext uri="{BB962C8B-B14F-4D97-AF65-F5344CB8AC3E}">
        <p14:creationId xmlns:p14="http://schemas.microsoft.com/office/powerpoint/2010/main" xmlns="" val="13345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музей\КТЖТ буклет\Изображение 002.jpg"/>
          <p:cNvPicPr>
            <a:picLocks noChangeAspect="1" noChangeArrowheads="1"/>
          </p:cNvPicPr>
          <p:nvPr/>
        </p:nvPicPr>
        <p:blipFill>
          <a:blip r:embed="rId2" cstate="print"/>
          <a:srcRect t="16488"/>
          <a:stretch>
            <a:fillRect/>
          </a:stretch>
        </p:blipFill>
        <p:spPr bwMode="auto">
          <a:xfrm>
            <a:off x="5214942" y="1857364"/>
            <a:ext cx="3614469" cy="4154070"/>
          </a:xfrm>
          <a:prstGeom prst="rect">
            <a:avLst/>
          </a:prstGeom>
          <a:noFill/>
        </p:spPr>
      </p:pic>
      <p:pic>
        <p:nvPicPr>
          <p:cNvPr id="28675" name="Picture 3" descr="C:\Documents and Settings\User\Рабочий стол\Изображение 001.jpg"/>
          <p:cNvPicPr>
            <a:picLocks noChangeAspect="1" noChangeArrowheads="1"/>
          </p:cNvPicPr>
          <p:nvPr/>
        </p:nvPicPr>
        <p:blipFill>
          <a:blip r:embed="rId3" cstate="print"/>
          <a:srcRect t="15308" r="2821"/>
          <a:stretch>
            <a:fillRect/>
          </a:stretch>
        </p:blipFill>
        <p:spPr bwMode="auto">
          <a:xfrm>
            <a:off x="1928794" y="1857364"/>
            <a:ext cx="3443903" cy="4148246"/>
          </a:xfrm>
          <a:prstGeom prst="rect">
            <a:avLst/>
          </a:prstGeom>
          <a:noFill/>
        </p:spPr>
      </p:pic>
      <p:pic>
        <p:nvPicPr>
          <p:cNvPr id="28676" name="Picture 4" descr="D:\музей\КИЖТ(наше время), здание училища(фото для музея)\Здание KTGT\КТЖ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04"/>
            <a:ext cx="3241065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dirty="0" smtClean="0"/>
              <a:t>                       </a:t>
            </a:r>
            <a:r>
              <a:rPr lang="ru-RU" sz="3200" b="1" dirty="0" smtClean="0"/>
              <a:t>Газета «Призыв» </a:t>
            </a:r>
            <a:br>
              <a:rPr lang="ru-RU" sz="3200" b="1" dirty="0" smtClean="0"/>
            </a:br>
            <a:r>
              <a:rPr lang="ru-RU" sz="3200" b="1" dirty="0" smtClean="0"/>
              <a:t>об открытии музея истории института</a:t>
            </a:r>
            <a:br>
              <a:rPr lang="ru-RU" sz="3200" b="1" dirty="0" smtClean="0"/>
            </a:br>
            <a:r>
              <a:rPr lang="ru-RU" sz="3200" b="1" dirty="0" smtClean="0"/>
              <a:t>                      09.04.2010 г.</a:t>
            </a:r>
            <a:endParaRPr lang="ru-RU" sz="3200" b="1" dirty="0"/>
          </a:p>
        </p:txBody>
      </p:sp>
      <p:pic>
        <p:nvPicPr>
          <p:cNvPr id="20484" name="Picture 4" descr="\\servkigt\Препод\_Библиотека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57363"/>
            <a:ext cx="8715436" cy="489116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86322"/>
            <a:ext cx="4286248" cy="178595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400" dirty="0" smtClean="0"/>
              <a:t>  </a:t>
            </a:r>
            <a:r>
              <a:rPr lang="ru-RU" sz="4400" dirty="0" smtClean="0"/>
              <a:t>   </a:t>
            </a:r>
            <a:r>
              <a:rPr lang="ru-RU" sz="2400" dirty="0" smtClean="0"/>
              <a:t>Газета «</a:t>
            </a:r>
            <a:r>
              <a:rPr lang="ru-RU" sz="2400" dirty="0" smtClean="0"/>
              <a:t>Магистраль»                      </a:t>
            </a:r>
            <a:r>
              <a:rPr lang="ru-RU" sz="2400" dirty="0" smtClean="0"/>
              <a:t>об </a:t>
            </a:r>
            <a:r>
              <a:rPr lang="ru-RU" sz="2400" dirty="0" smtClean="0"/>
              <a:t>открытии </a:t>
            </a:r>
            <a:r>
              <a:rPr lang="ru-RU" sz="2400" dirty="0" smtClean="0"/>
              <a:t>институтской      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 smtClean="0"/>
              <a:t>  </a:t>
            </a:r>
            <a:r>
              <a:rPr lang="ru-RU" sz="2400" dirty="0" smtClean="0"/>
              <a:t>музейной экспозиции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</a:t>
            </a:r>
            <a:r>
              <a:rPr lang="ru-RU" sz="2400" dirty="0" smtClean="0"/>
              <a:t>     апрель 2010 </a:t>
            </a:r>
            <a:r>
              <a:rPr lang="ru-RU" sz="2400" dirty="0" smtClean="0"/>
              <a:t>г.</a:t>
            </a:r>
            <a:endParaRPr lang="ru-RU" sz="2400" dirty="0"/>
          </a:p>
        </p:txBody>
      </p:sp>
      <p:pic>
        <p:nvPicPr>
          <p:cNvPr id="21506" name="Picture 2" descr="\\servkigt\Препод\_Библиотека\Рисунок (93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85728"/>
            <a:ext cx="4319463" cy="628654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1507" name="Picture 3" descr="\\servkigt\Препод\_Библиотека\Рисунок (93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28"/>
            <a:ext cx="3000396" cy="433258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        Железнодорожное образование в Зауралье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Курган  называют «Вратами Сибири». Великая железнодорожная магистраль, как символ технической цивилизации, пришла сюда вместе с первым поездом, торжественно встреченным  горожанами  4 октября 1893года. При станции было построено паровозное депо на девять стойл и мастерские, каменное здание вокзала и посёлок на 800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дворов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2398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   Прибытие первого поезда в Курган            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</a:rPr>
              <a:t>           4 октября 1893 года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Alexander\Desktop\Презинтация директор\Исходники\прибытие поезда в Кург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98121"/>
            <a:ext cx="6701916" cy="50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210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2282</TotalTime>
  <Words>1156</Words>
  <Application>Microsoft Office PowerPoint</Application>
  <PresentationFormat>Экран (4:3)</PresentationFormat>
  <Paragraphs>117</Paragraphs>
  <Slides>58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Яркая</vt:lpstr>
      <vt:lpstr>Документ</vt:lpstr>
      <vt:lpstr>Курганский институт железнодорожного транспорта –                          филиал ФГБОУ ВО  «Уральский государственный университет путей сообщения»                       в г. Кургане</vt:lpstr>
      <vt:lpstr>              МУЗЕЙНАЯ ЭКСПОЗИЦИЯ                      ОБЩИЙ ВИД</vt:lpstr>
      <vt:lpstr>Слайд 3</vt:lpstr>
      <vt:lpstr>                        Презентация книги В. Е. Садова  «Это наша с тобой биография», посвящённой             истории Железнодорожного училища №1                          г. Кургана. 24.04.2004 г.</vt:lpstr>
      <vt:lpstr>                      ОТКРЫТИЕ   МУЗЕйНОЙ ЭКСПОЗИЦИИ       25 марта 2010 года</vt:lpstr>
      <vt:lpstr>                       Газета «Призыв»  об открытии музея истории института                       09.04.2010 г.</vt:lpstr>
      <vt:lpstr>     Газета «Магистраль»                      об открытии институтской          музейной экспозиции           апрель 2010 г.</vt:lpstr>
      <vt:lpstr>        Железнодорожное образование в Зауралье</vt:lpstr>
      <vt:lpstr>   Прибытие первого поезда в Курган                          4 октября 1893 года</vt:lpstr>
      <vt:lpstr> Паровозное депо</vt:lpstr>
      <vt:lpstr>Слайд 11</vt:lpstr>
      <vt:lpstr>Слайд 12</vt:lpstr>
      <vt:lpstr>Слайд 13</vt:lpstr>
      <vt:lpstr>Слайд 14</vt:lpstr>
      <vt:lpstr>                   НАЧАЛО  МУЗЕЙНОЙ ЭКСПОЗИЦИИ</vt:lpstr>
      <vt:lpstr>Великая Отечественная война</vt:lpstr>
      <vt:lpstr>Слайд 17</vt:lpstr>
      <vt:lpstr>   </vt:lpstr>
      <vt:lpstr>  Бараки на территории ЖУ №1                  1943 г.</vt:lpstr>
      <vt:lpstr>Слайд 20</vt:lpstr>
      <vt:lpstr>  Авторы макета – студенты группы П-21</vt:lpstr>
      <vt:lpstr>  </vt:lpstr>
      <vt:lpstr>Слайд 23</vt:lpstr>
      <vt:lpstr>       Картина  Б.М. КОЛБИНА  «В паровозном депо»   передана в дар музею семьёй известного художника – выпускника ЖУ №1 1945 года</vt:lpstr>
      <vt:lpstr>             1941год. Проводы на фронт  мастера производственного обучения                                     Очеретина Николая Ивановича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                 ЛЕЩЕНКОВ Борис Михайлович </vt:lpstr>
      <vt:lpstr>Солдатская форма Бориса Лещенкова</vt:lpstr>
      <vt:lpstr>          </vt:lpstr>
      <vt:lpstr>Спортивная слава института</vt:lpstr>
      <vt:lpstr>Слайд 38</vt:lpstr>
      <vt:lpstr>Традиции художественной самодеятельности восходят к «синеблузникам» 20-30-х годов. Даже в тяжёлую военную пору клуб ЖУ и Дом культуры железнодорожников не пустовали. Многие учащиеся позже стали профессиональными артистами</vt:lpstr>
      <vt:lpstr>Сценический костюм участника училищной художественной самодеятельности</vt:lpstr>
      <vt:lpstr>КТЖТ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     Прибытие в Курган первого поезда                                            на электрической тяге,                                  декабрь1956 г.</vt:lpstr>
      <vt:lpstr>Слайд 50</vt:lpstr>
      <vt:lpstr>Слайд 51</vt:lpstr>
      <vt:lpstr>Слайд 52</vt:lpstr>
      <vt:lpstr>                      Художественный             календарь-альманах                 «Царь-Колоколъ»                       1916 года                     (фрагмент) 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МОУ «Лицей № 12»</dc:title>
  <dc:creator>Люба</dc:creator>
  <cp:lastModifiedBy>User</cp:lastModifiedBy>
  <cp:revision>226</cp:revision>
  <dcterms:created xsi:type="dcterms:W3CDTF">2009-01-14T16:10:02Z</dcterms:created>
  <dcterms:modified xsi:type="dcterms:W3CDTF">2019-05-21T11:13:04Z</dcterms:modified>
</cp:coreProperties>
</file>